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2404050" cy="43205400"/>
  <p:notesSz cx="150749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189">
          <p15:clr>
            <a:srgbClr val="A4A3A4"/>
          </p15:clr>
        </p15:guide>
        <p15:guide id="2" pos="46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7" autoAdjust="0"/>
    <p:restoredTop sz="94660"/>
  </p:normalViewPr>
  <p:slideViewPr>
    <p:cSldViewPr>
      <p:cViewPr>
        <p:scale>
          <a:sx n="27" d="100"/>
          <a:sy n="27" d="100"/>
        </p:scale>
        <p:origin x="1147" y="14"/>
      </p:cViewPr>
      <p:guideLst>
        <p:guide orient="horz" pos="6189"/>
        <p:guide pos="46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31327" y="13393675"/>
            <a:ext cx="2755504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862655" y="24195027"/>
            <a:ext cx="226923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20884" y="9937245"/>
            <a:ext cx="14101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695114" y="9937245"/>
            <a:ext cx="14101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40581554"/>
            <a:ext cx="32413160" cy="26238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20885" y="1728217"/>
            <a:ext cx="291759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20885" y="9937245"/>
            <a:ext cx="291759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022018" y="40181027"/>
            <a:ext cx="103736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620885" y="40181027"/>
            <a:ext cx="74560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340745" y="40181027"/>
            <a:ext cx="74560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3246449" y="41343852"/>
            <a:ext cx="28894749" cy="1861408"/>
            <a:chOff x="1510301" y="19237895"/>
            <a:chExt cx="13442315" cy="8661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0301" y="19389852"/>
              <a:ext cx="1737881" cy="7140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72012" y="19237895"/>
              <a:ext cx="780273" cy="7032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00234" y="19273344"/>
              <a:ext cx="808233" cy="759584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" y="-2"/>
            <a:ext cx="32413667" cy="620570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33425" y="6896100"/>
            <a:ext cx="29776510" cy="44716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0" marR="306705" algn="ctr">
              <a:lnSpc>
                <a:spcPct val="100600"/>
              </a:lnSpc>
              <a:spcBef>
                <a:spcPts val="1330"/>
              </a:spcBef>
            </a:pPr>
            <a:r>
              <a:rPr lang="pt-BR" sz="6600" b="1" dirty="0">
                <a:latin typeface="+mj-lt"/>
              </a:rPr>
              <a:t>O USO DA HORTA ESCOLAR PARA INVESTIGAR AS PROPRIEDADES DO SOLO</a:t>
            </a:r>
            <a:endParaRPr sz="6600" dirty="0">
              <a:latin typeface="+mj-lt"/>
              <a:cs typeface="Arial"/>
            </a:endParaRPr>
          </a:p>
          <a:p>
            <a:endParaRPr lang="pt-BR" sz="1800" dirty="0"/>
          </a:p>
          <a:p>
            <a:pPr algn="ctr"/>
            <a:r>
              <a:rPr lang="pt-BR" sz="6600" dirty="0"/>
              <a:t> </a:t>
            </a:r>
            <a:r>
              <a:rPr lang="pt-BR" sz="6600" b="1" dirty="0">
                <a:latin typeface="+mj-lt"/>
              </a:rPr>
              <a:t>Luciene Ricardo da Silva¹, </a:t>
            </a:r>
            <a:r>
              <a:rPr lang="pt-BR" sz="6600" b="1" u="sng" dirty="0">
                <a:latin typeface="+mj-lt"/>
              </a:rPr>
              <a:t>Witismar Martins Candido Vieira¹</a:t>
            </a:r>
            <a:r>
              <a:rPr lang="pt-BR" sz="6600" b="1" dirty="0">
                <a:latin typeface="+mj-lt"/>
              </a:rPr>
              <a:t>, Tatiana Aparecida Rosa da Silva¹</a:t>
            </a:r>
            <a:endParaRPr lang="pt-BR" sz="6600" b="1" spc="-10" dirty="0">
              <a:latin typeface="+mj-lt"/>
              <a:cs typeface="Arial"/>
            </a:endParaRPr>
          </a:p>
          <a:p>
            <a:pPr marL="50800" marR="43180" algn="ctr">
              <a:lnSpc>
                <a:spcPct val="100000"/>
              </a:lnSpc>
              <a:spcBef>
                <a:spcPts val="1895"/>
              </a:spcBef>
            </a:pPr>
            <a:endParaRPr sz="2100" dirty="0">
              <a:latin typeface="Arial"/>
              <a:cs typeface="Arial"/>
            </a:endParaRPr>
          </a:p>
          <a:p>
            <a:pPr marL="5983605" marR="213995" indent="-5761355" algn="ctr">
              <a:lnSpc>
                <a:spcPct val="102099"/>
              </a:lnSpc>
              <a:spcBef>
                <a:spcPts val="145"/>
              </a:spcBef>
            </a:pPr>
            <a:r>
              <a:rPr sz="3600" baseline="23809" dirty="0">
                <a:latin typeface="+mj-lt"/>
                <a:cs typeface="Arial MT"/>
              </a:rPr>
              <a:t>1</a:t>
            </a:r>
            <a:r>
              <a:rPr lang="pt-BR" sz="3600" dirty="0">
                <a:latin typeface="+mj-lt"/>
                <a:cs typeface="Arial MT"/>
              </a:rPr>
              <a:t>Instituto Federal de Goiás (IFG) -</a:t>
            </a:r>
            <a:r>
              <a:rPr sz="3600" spc="55" dirty="0">
                <a:latin typeface="+mj-lt"/>
                <a:cs typeface="Arial MT"/>
              </a:rPr>
              <a:t> </a:t>
            </a:r>
            <a:r>
              <a:rPr lang="pt-BR" sz="3600" dirty="0">
                <a:latin typeface="+mj-lt"/>
                <a:cs typeface="Arial MT"/>
              </a:rPr>
              <a:t>Campus Itumbiara,</a:t>
            </a:r>
            <a:r>
              <a:rPr sz="3600" spc="50" dirty="0">
                <a:latin typeface="+mj-lt"/>
                <a:cs typeface="Arial MT"/>
              </a:rPr>
              <a:t> </a:t>
            </a:r>
            <a:r>
              <a:rPr lang="pt-BR" sz="3600" dirty="0">
                <a:latin typeface="+mj-lt"/>
                <a:cs typeface="Arial MT"/>
              </a:rPr>
              <a:t>witismarmartins@gmail.com.</a:t>
            </a:r>
            <a:endParaRPr sz="3600" dirty="0">
              <a:latin typeface="+mj-l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950412" y="3"/>
            <a:ext cx="6484905" cy="6767390"/>
            <a:chOff x="907363" y="0"/>
            <a:chExt cx="3016885" cy="314896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7363" y="0"/>
              <a:ext cx="2584655" cy="28569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38506" y="19566"/>
              <a:ext cx="1985263" cy="24826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8670" y="323991"/>
              <a:ext cx="1986150" cy="2824708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843471" y="41801146"/>
            <a:ext cx="3012653" cy="946416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15135225" y="2324100"/>
            <a:ext cx="1028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7058025" y="2628900"/>
            <a:ext cx="1882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</a:lstStyle>
          <a:p>
            <a:pPr algn="ctr"/>
            <a:r>
              <a:rPr lang="pt-BR" sz="4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Encontro Nacional de Ensino de Ciências por Investigação</a:t>
            </a:r>
          </a:p>
          <a:p>
            <a:pPr algn="ctr"/>
            <a:endParaRPr lang="pt-BR" sz="4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4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27, 28 e 29 de maio</a:t>
            </a:r>
          </a:p>
          <a:p>
            <a:pPr algn="ctr"/>
            <a:r>
              <a:rPr lang="pt-BR" sz="4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Universidade Federal do Espírito Santo, Vitória</a:t>
            </a:r>
          </a:p>
        </p:txBody>
      </p:sp>
      <p:sp>
        <p:nvSpPr>
          <p:cNvPr id="24" name="object 9"/>
          <p:cNvSpPr txBox="1"/>
          <p:nvPr/>
        </p:nvSpPr>
        <p:spPr>
          <a:xfrm>
            <a:off x="1301011" y="41028661"/>
            <a:ext cx="2907356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00" b="1" spc="45" dirty="0">
                <a:latin typeface="Tahoma"/>
                <a:cs typeface="Tahoma"/>
              </a:rPr>
              <a:t>Realização</a:t>
            </a:r>
            <a:r>
              <a:rPr sz="1700" b="1" spc="45" dirty="0">
                <a:latin typeface="Tahoma"/>
                <a:cs typeface="Tahoma"/>
              </a:rPr>
              <a:t>:</a:t>
            </a:r>
            <a:endParaRPr sz="1700" dirty="0">
              <a:latin typeface="Tahoma"/>
              <a:cs typeface="Tahoma"/>
            </a:endParaRPr>
          </a:p>
        </p:txBody>
      </p:sp>
      <p:sp>
        <p:nvSpPr>
          <p:cNvPr id="25" name="object 10"/>
          <p:cNvSpPr txBox="1"/>
          <p:nvPr/>
        </p:nvSpPr>
        <p:spPr>
          <a:xfrm>
            <a:off x="18262983" y="40961330"/>
            <a:ext cx="168299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00" b="1" spc="65" dirty="0" err="1">
                <a:latin typeface="Tahoma"/>
                <a:cs typeface="Tahoma"/>
              </a:rPr>
              <a:t>Apoio</a:t>
            </a:r>
            <a:endParaRPr sz="3600" dirty="0">
              <a:latin typeface="Tahoma"/>
              <a:cs typeface="Tahoma"/>
            </a:endParaRPr>
          </a:p>
        </p:txBody>
      </p:sp>
      <p:sp>
        <p:nvSpPr>
          <p:cNvPr id="26" name="object 16"/>
          <p:cNvSpPr txBox="1"/>
          <p:nvPr/>
        </p:nvSpPr>
        <p:spPr>
          <a:xfrm>
            <a:off x="8277225" y="41033700"/>
            <a:ext cx="3839621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00" b="1" spc="-10" dirty="0" err="1">
                <a:latin typeface="Tahoma"/>
                <a:cs typeface="Tahoma"/>
              </a:rPr>
              <a:t>Financiamento</a:t>
            </a:r>
            <a:endParaRPr sz="3600" dirty="0">
              <a:latin typeface="Tahoma"/>
              <a:cs typeface="Tahoma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381932" y="11424380"/>
            <a:ext cx="15096759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INTRODUÇÃO</a:t>
            </a:r>
            <a:endParaRPr lang="pt-BR" sz="4400" b="1" kern="1200" dirty="0">
              <a:solidFill>
                <a:srgbClr val="FFFFFF"/>
              </a:solidFill>
              <a:latin typeface="Cambria" pitchFamily="18" charset="0"/>
              <a:ea typeface="MS PGothic" pitchFamily="34" charset="-128"/>
              <a:cs typeface="Aharoni" pitchFamily="2" charset="-79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53038" y="28781482"/>
            <a:ext cx="15349590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MATERIAL E MÉTODOS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16440151" y="11424380"/>
            <a:ext cx="15280536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kern="0"/>
            </a:defPPr>
            <a:lvl1pPr algn="ctr" defTabSz="4319588" rtl="0" fontAlgn="base"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defRPr>
            </a:lvl1pPr>
          </a:lstStyle>
          <a:p>
            <a:r>
              <a:rPr lang="pt-BR" dirty="0"/>
              <a:t>RESULTADOS E DISCUSSÃO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16440150" y="33295039"/>
            <a:ext cx="15280536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REFERÊNCIAS BIBLIOGRÁFICAS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16440150" y="38022526"/>
            <a:ext cx="15265696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AGRADECIMENTOS</a:t>
            </a:r>
            <a:endParaRPr lang="pt-BR" sz="4400" b="1" kern="1200" dirty="0">
              <a:solidFill>
                <a:srgbClr val="FFFFFF"/>
              </a:solidFill>
              <a:latin typeface="Cambria" pitchFamily="18" charset="0"/>
              <a:ea typeface="MS PGothic" pitchFamily="34" charset="-128"/>
              <a:cs typeface="Aharoni" pitchFamily="2" charset="-79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16454990" y="26219482"/>
            <a:ext cx="15265696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CONCLUSÃO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253039" y="12419408"/>
            <a:ext cx="15349592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4400" dirty="0">
                <a:latin typeface="+mn-lt"/>
              </a:rPr>
              <a:t>O ensino de Ciências da Natureza enfrenta o desafio de promover a Alfabetização Científica (AC), definida por </a:t>
            </a:r>
            <a:r>
              <a:rPr lang="pt-BR" sz="4400" dirty="0" err="1">
                <a:latin typeface="+mn-lt"/>
              </a:rPr>
              <a:t>Sasseron</a:t>
            </a:r>
            <a:r>
              <a:rPr lang="pt-BR" sz="4400" dirty="0">
                <a:latin typeface="+mn-lt"/>
              </a:rPr>
              <a:t> e Carvalho (2011) como a capacidade de interagir com a cultura científica para tomar decisões conscientes. Nesse cenário, a horta escolar emerge como laboratório vivo capaz de integrar os três eixos estruturantes da AC: a compreensão de conceitos, o entendimento da natureza da ciência e as relações entre Ciência, Tecnologia, Sociedade e Ambiente (CTSA). Para transcender o caráter lúdico, a horta deve ser ancorada em abordagem investigativa rigorosa, onde a química do solo, compreendida como sistema complexo de interações físicas e químicas, é fator determinante para o manejo agroecológico. Este trabalho fundamenta-se no Ensino de Ciências por Investigação (ENCI) e relata experiência desenvolvida no IFG Campus Itumbiara, com atuação decisiva do Programa de Educação Tutorial (PET Química).</a:t>
            </a:r>
            <a:endParaRPr lang="pt-BR" sz="4400" kern="1200" dirty="0">
              <a:latin typeface="+mn-lt"/>
              <a:ea typeface="MS PGothic" pitchFamily="34" charset="-128"/>
              <a:cs typeface="+mn-cs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253039" y="29718643"/>
            <a:ext cx="15349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+mn-lt"/>
              </a:rPr>
              <a:t>A metodologia estruturou-se como uma Sequência de Ensino Investigativa (SEI), conduzida no Laboratório de Química do IFG, seguindo protocolos adaptados da EMBRAPA (2017) para diagnóstico qualitativo do solo.</a:t>
            </a:r>
            <a:endParaRPr lang="pt-BR" sz="4800" kern="1200" dirty="0">
              <a:latin typeface="+mn-lt"/>
              <a:ea typeface="MS PGothic" pitchFamily="34" charset="-128"/>
              <a:cs typeface="+mn-cs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6440151" y="12415944"/>
            <a:ext cx="152805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+mn-lt"/>
              </a:rPr>
              <a:t>Os resultados revelaram deficiência em todos os macronutrientes analisados e pH entre 5,0 e 5,5, indicando solo ácido, o que fundamentou a necessidade de intervenção agronômica precisa. A acidez ativa favorece a solubilização de formas tóxicas de Al³⁺ e a fixação do fósforo em formas insolúveis, agravando a deficiência nutricional. A articulação entre análise química e prática agrícola demonstrou a Ciência como ferramenta de diagnóstico ambiental, promovendo a Alfabetização Científica.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7D0CE4E-470F-6E41-9500-DE454FF45823}"/>
              </a:ext>
            </a:extLst>
          </p:cNvPr>
          <p:cNvSpPr txBox="1"/>
          <p:nvPr/>
        </p:nvSpPr>
        <p:spPr>
          <a:xfrm>
            <a:off x="253038" y="23815228"/>
            <a:ext cx="153495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4800" dirty="0">
                <a:latin typeface="+mn-lt"/>
              </a:rPr>
              <a:t>Realizar diagnóstico químico e físico do solo da horta escolar do IFG Campus Itumbiara, utilizando protocolos analíticos adaptados para identificar macronutrientes (NPK) e determinar o pH, de modo a validar cientificamente as intervenções de manejo e demonstrar a indissociabilidade entre teoria química e prática agrícola no contexto do ENCI</a:t>
            </a:r>
            <a:r>
              <a:rPr lang="pt-BR" sz="4800" kern="1200" dirty="0">
                <a:latin typeface="+mn-lt"/>
                <a:ea typeface="MS PGothic" pitchFamily="34" charset="-128"/>
                <a:cs typeface="+mn-cs"/>
              </a:rPr>
              <a:t>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54F44B77-92FC-C424-5B9A-8A57BB66DBCB}"/>
              </a:ext>
            </a:extLst>
          </p:cNvPr>
          <p:cNvSpPr txBox="1"/>
          <p:nvPr/>
        </p:nvSpPr>
        <p:spPr>
          <a:xfrm>
            <a:off x="16454990" y="27053584"/>
            <a:ext cx="1526569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4000" dirty="0">
                <a:latin typeface="+mn-lt"/>
              </a:rPr>
              <a:t>A investigação das propriedades químicas do solo, especificamente pH e NPK, mostrou-se etapa indispensável para uma educação científica contextualizada. A experiência materializou conceitos abstratos da Química Analítica, tais como equilíbrio químico, solubilidade e indicadores ácido-base, demonstrando sua aplicabilidade direta na resolução de problemas reais de sustentabilidade. A contribuição do PET foi determinante ao substituir o empirismo pela tomada de decisão baseada em evidências, evidenciando que a Alfabetização Científica se efetiva quando os sujeitos são desafiados a compreender, diagnosticar e intervir em sua realidade socioambiental.</a:t>
            </a:r>
            <a:endParaRPr lang="pt-BR" sz="4000" kern="1200" dirty="0">
              <a:latin typeface="+mn-lt"/>
              <a:ea typeface="MS PGothic" pitchFamily="34" charset="-128"/>
              <a:cs typeface="+mn-cs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37B71A2-A0AB-967F-7A04-2F1B7EE8F0A1}"/>
              </a:ext>
            </a:extLst>
          </p:cNvPr>
          <p:cNvSpPr txBox="1"/>
          <p:nvPr/>
        </p:nvSpPr>
        <p:spPr>
          <a:xfrm>
            <a:off x="16471648" y="34353675"/>
            <a:ext cx="1507145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3200" dirty="0">
                <a:latin typeface="+mn-lt"/>
              </a:rPr>
              <a:t>Base Nacional Comum Curricular. Brasília: MEC, 2018. CARVALHO, A. M. P. Ensino de Ciências por investigação. São Paulo: </a:t>
            </a:r>
            <a:r>
              <a:rPr lang="pt-BR" sz="3200" dirty="0" err="1">
                <a:latin typeface="+mn-lt"/>
              </a:rPr>
              <a:t>Cengage</a:t>
            </a:r>
            <a:r>
              <a:rPr lang="pt-BR" sz="3200" dirty="0">
                <a:latin typeface="+mn-lt"/>
              </a:rPr>
              <a:t> Learning, 2013. </a:t>
            </a:r>
          </a:p>
          <a:p>
            <a:pPr algn="just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3200" dirty="0">
                <a:latin typeface="+mn-lt"/>
              </a:rPr>
              <a:t>EMBRAPA. Manual de métodos de análise de solo. 3. ed. Brasília: Embrapa, 2017. </a:t>
            </a:r>
          </a:p>
          <a:p>
            <a:pPr algn="just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3200" dirty="0">
                <a:latin typeface="+mn-lt"/>
              </a:rPr>
              <a:t>SASSERON, L. H.; CARVALHO, A. M. P. Alfabetização científica: uma revisão bibliográfica. Investigações em Ensino de Ciências, v. 16, n. 1, p. 59-77, 2011. </a:t>
            </a:r>
          </a:p>
          <a:p>
            <a:pPr algn="just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3200" dirty="0">
                <a:latin typeface="+mn-lt"/>
              </a:rPr>
              <a:t>SILVA, L. M.; SOUZA, R. A. A horta escolar como prática pedagógica. Revista Brasileira de Educação Ambiental, v. 14, n. 2, p. 85-98, 2019.</a:t>
            </a:r>
            <a:endParaRPr lang="pt-BR" sz="3200" kern="1200" dirty="0">
              <a:solidFill>
                <a:prstClr val="black"/>
              </a:solidFill>
              <a:latin typeface="+mn-lt"/>
              <a:ea typeface="MS PGothic" pitchFamily="34" charset="-128"/>
              <a:cs typeface="+mn-cs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98A46EC9-49CF-769C-6725-2418BB246F68}"/>
              </a:ext>
            </a:extLst>
          </p:cNvPr>
          <p:cNvSpPr txBox="1"/>
          <p:nvPr/>
        </p:nvSpPr>
        <p:spPr>
          <a:xfrm>
            <a:off x="253038" y="22804479"/>
            <a:ext cx="15349592" cy="93965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OBJETIVO(S)</a:t>
            </a:r>
          </a:p>
        </p:txBody>
      </p:sp>
      <p:sp>
        <p:nvSpPr>
          <p:cNvPr id="2" name="Retângulo 1"/>
          <p:cNvSpPr/>
          <p:nvPr/>
        </p:nvSpPr>
        <p:spPr>
          <a:xfrm>
            <a:off x="16077632" y="214180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 flipH="1">
            <a:off x="16326418" y="20139255"/>
            <a:ext cx="3234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398" y="38980770"/>
            <a:ext cx="2863403" cy="1945646"/>
          </a:xfrm>
          <a:prstGeom prst="rect">
            <a:avLst/>
          </a:prstGeom>
        </p:spPr>
      </p:pic>
      <p:pic>
        <p:nvPicPr>
          <p:cNvPr id="36" name="Imagem 35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DF9D8506-0603-E4E0-01F0-1570FA812A0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2" t="15345" r="8610" b="11429"/>
          <a:stretch/>
        </p:blipFill>
        <p:spPr>
          <a:xfrm>
            <a:off x="24507825" y="39139967"/>
            <a:ext cx="5782698" cy="1704672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5D717ED1-617C-B4B1-40D5-7404CB0D4D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3038" y="32770899"/>
            <a:ext cx="15096759" cy="7812190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CE9C8A6B-CC56-314F-CC20-E75C1E9A389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640892" y="17509683"/>
            <a:ext cx="15071453" cy="83181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638</Words>
  <Application>Microsoft Office PowerPoint</Application>
  <PresentationFormat>Personalizar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Tahoma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</dc:creator>
  <cp:lastModifiedBy>Witismar Martins</cp:lastModifiedBy>
  <cp:revision>6</cp:revision>
  <dcterms:created xsi:type="dcterms:W3CDTF">2026-03-28T20:17:35Z</dcterms:created>
  <dcterms:modified xsi:type="dcterms:W3CDTF">2026-04-19T18:36:45Z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2026-03-28T00:00:00Z</vt:filetime>
  </property>
  <property fmtid="{D5CDD505-2E9C-101B-9397-08002B2CF9AE}" pid="3" name="LastSaved">
    <vt:filetime>2026-03-28T00:00:00Z</vt:filetime>
  </property>
  <property fmtid="{D5CDD505-2E9C-101B-9397-08002B2CF9AE}" pid="4" name="Producer">
    <vt:lpwstr>iLovePDF</vt:lpwstr>
  </property>
</Properties>
</file>