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404050" cy="43205400"/>
  <p:notesSz cx="150749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89">
          <p15:clr>
            <a:srgbClr val="A4A3A4"/>
          </p15:clr>
        </p15:guide>
        <p15:guide id="2" pos="46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6802" y="-2544"/>
      </p:cViewPr>
      <p:guideLst>
        <p:guide orient="horz" pos="6189"/>
        <p:guide pos="464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31327" y="13393675"/>
            <a:ext cx="2755504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862655" y="24195027"/>
            <a:ext cx="226923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20884" y="9937245"/>
            <a:ext cx="14101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6695114" y="9937245"/>
            <a:ext cx="14101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0581554"/>
            <a:ext cx="32413160" cy="26238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0885" y="1728217"/>
            <a:ext cx="291759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20885" y="9937245"/>
            <a:ext cx="291759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022018" y="40181027"/>
            <a:ext cx="103736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620885" y="40181027"/>
            <a:ext cx="74560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340745" y="40181027"/>
            <a:ext cx="74560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3246449" y="41343852"/>
            <a:ext cx="28894749" cy="1861408"/>
            <a:chOff x="1510301" y="19237895"/>
            <a:chExt cx="13442315" cy="8661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0301" y="19389852"/>
              <a:ext cx="1737881" cy="7140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72012" y="19237895"/>
              <a:ext cx="780273" cy="7032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00234" y="19273344"/>
              <a:ext cx="808233" cy="759584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" y="-2"/>
            <a:ext cx="32413667" cy="620570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31636" y="6896100"/>
            <a:ext cx="31368626" cy="43846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00" marR="306705" algn="ctr">
              <a:lnSpc>
                <a:spcPct val="100600"/>
              </a:lnSpc>
              <a:spcBef>
                <a:spcPts val="1330"/>
              </a:spcBef>
            </a:pPr>
            <a:r>
              <a:rPr lang="pt-BR" sz="6600" b="1" dirty="0"/>
              <a:t>A QUÍMICA DA ÁGUA: DO COPO AO OCEANO – UMA OFICINA INVESTIGATIVA</a:t>
            </a:r>
            <a:endParaRPr lang="pt-BR" sz="6600" b="1" dirty="0">
              <a:latin typeface="+mj-lt"/>
              <a:cs typeface="Arial"/>
            </a:endParaRPr>
          </a:p>
          <a:p>
            <a:pPr marL="50800" marR="43180" algn="ctr">
              <a:lnSpc>
                <a:spcPct val="100000"/>
              </a:lnSpc>
              <a:spcBef>
                <a:spcPts val="1895"/>
              </a:spcBef>
            </a:pPr>
            <a:r>
              <a:rPr lang="pt-BR" sz="6600" b="1" u="sng" dirty="0">
                <a:uFill>
                  <a:solidFill>
                    <a:srgbClr val="000000"/>
                  </a:solidFill>
                </a:uFill>
                <a:latin typeface="+mj-lt"/>
                <a:cs typeface="Arial"/>
              </a:rPr>
              <a:t>Witismar M C Vieira</a:t>
            </a:r>
            <a:r>
              <a:rPr lang="pt-BR" sz="6600" b="1" baseline="25793" dirty="0">
                <a:latin typeface="+mj-lt"/>
                <a:cs typeface="Arial"/>
              </a:rPr>
              <a:t>1</a:t>
            </a:r>
            <a:r>
              <a:rPr lang="pt-BR" sz="6600" b="1" dirty="0">
                <a:latin typeface="+mj-lt"/>
                <a:cs typeface="Arial"/>
              </a:rPr>
              <a:t>;</a:t>
            </a:r>
            <a:r>
              <a:rPr lang="pt-BR" sz="6600" b="1" spc="-140" dirty="0">
                <a:latin typeface="+mj-lt"/>
                <a:cs typeface="Arial"/>
              </a:rPr>
              <a:t> </a:t>
            </a:r>
            <a:r>
              <a:rPr lang="pt-BR" sz="6600" b="1" dirty="0">
                <a:latin typeface="+mj-lt"/>
                <a:cs typeface="Arial"/>
              </a:rPr>
              <a:t>Tatiana A R Silva</a:t>
            </a:r>
            <a:r>
              <a:rPr lang="pt-BR" sz="6600" b="1" baseline="25793" dirty="0">
                <a:latin typeface="+mj-lt"/>
                <a:cs typeface="Arial"/>
              </a:rPr>
              <a:t>1</a:t>
            </a:r>
            <a:r>
              <a:rPr lang="pt-BR" sz="6600" b="1" dirty="0">
                <a:cs typeface="Arial"/>
              </a:rPr>
              <a:t>;</a:t>
            </a:r>
            <a:r>
              <a:rPr lang="pt-BR" sz="6600" b="1" spc="-140" dirty="0">
                <a:cs typeface="Arial"/>
              </a:rPr>
              <a:t> </a:t>
            </a:r>
            <a:r>
              <a:rPr lang="pt-BR" sz="6600" b="1" dirty="0">
                <a:cs typeface="Arial"/>
              </a:rPr>
              <a:t>Pedro A P Barbosa</a:t>
            </a:r>
            <a:r>
              <a:rPr lang="pt-BR" sz="6600" b="1" baseline="25793" dirty="0">
                <a:cs typeface="Arial"/>
              </a:rPr>
              <a:t>1</a:t>
            </a:r>
            <a:r>
              <a:rPr lang="pt-BR" sz="6600" b="1" dirty="0">
                <a:cs typeface="Arial"/>
              </a:rPr>
              <a:t> ;</a:t>
            </a:r>
            <a:r>
              <a:rPr lang="pt-BR" sz="6600" b="1" spc="-140" dirty="0">
                <a:cs typeface="Arial"/>
              </a:rPr>
              <a:t> </a:t>
            </a:r>
            <a:r>
              <a:rPr lang="pt-BR" sz="6600" b="1" dirty="0">
                <a:cs typeface="Arial"/>
              </a:rPr>
              <a:t>Thalia S Moreira</a:t>
            </a:r>
            <a:r>
              <a:rPr lang="pt-BR" sz="6600" b="1" baseline="25793" dirty="0">
                <a:cs typeface="Arial"/>
              </a:rPr>
              <a:t>1</a:t>
            </a:r>
            <a:endParaRPr lang="pt-BR" sz="6600" b="1" spc="-10" dirty="0">
              <a:latin typeface="+mj-lt"/>
              <a:cs typeface="Arial"/>
            </a:endParaRPr>
          </a:p>
          <a:p>
            <a:pPr marL="50800" marR="43180" algn="ctr">
              <a:lnSpc>
                <a:spcPct val="100000"/>
              </a:lnSpc>
              <a:spcBef>
                <a:spcPts val="1895"/>
              </a:spcBef>
            </a:pPr>
            <a:endParaRPr sz="2100" dirty="0">
              <a:latin typeface="Arial"/>
              <a:cs typeface="Arial"/>
            </a:endParaRPr>
          </a:p>
          <a:p>
            <a:pPr marL="5983605" marR="213995" indent="-5761355" algn="ctr">
              <a:lnSpc>
                <a:spcPct val="102099"/>
              </a:lnSpc>
              <a:spcBef>
                <a:spcPts val="145"/>
              </a:spcBef>
            </a:pPr>
            <a:r>
              <a:rPr sz="3200" baseline="23809" dirty="0">
                <a:latin typeface="+mj-lt"/>
                <a:cs typeface="Arial MT"/>
              </a:rPr>
              <a:t>1</a:t>
            </a:r>
            <a:r>
              <a:rPr lang="pt-BR" sz="3200" dirty="0">
                <a:latin typeface="+mj-lt"/>
              </a:rPr>
              <a:t>Instituto Federal de Goiás (IFG) / PET Química IFG – Campus Itumbiara</a:t>
            </a:r>
            <a:r>
              <a:rPr sz="3200" dirty="0">
                <a:latin typeface="+mj-lt"/>
                <a:cs typeface="Arial MT"/>
              </a:rPr>
              <a:t>,</a:t>
            </a:r>
            <a:r>
              <a:rPr sz="3200" spc="55" dirty="0">
                <a:latin typeface="+mj-lt"/>
                <a:cs typeface="Arial MT"/>
              </a:rPr>
              <a:t> </a:t>
            </a:r>
            <a:r>
              <a:rPr lang="pt-BR" sz="3200" dirty="0">
                <a:latin typeface="+mj-lt"/>
                <a:cs typeface="Arial MT"/>
              </a:rPr>
              <a:t>witismarmartins@gmail.com</a:t>
            </a:r>
            <a:endParaRPr sz="3200" dirty="0">
              <a:latin typeface="+mj-l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950412" y="3"/>
            <a:ext cx="6484905" cy="6767390"/>
            <a:chOff x="907363" y="0"/>
            <a:chExt cx="3016885" cy="314896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7363" y="0"/>
              <a:ext cx="2584655" cy="28569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8506" y="19566"/>
              <a:ext cx="1985263" cy="24826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8670" y="323991"/>
              <a:ext cx="1986150" cy="2824708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843471" y="41801146"/>
            <a:ext cx="3012653" cy="946416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15135225" y="2324100"/>
            <a:ext cx="1028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058025" y="2628900"/>
            <a:ext cx="1882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</a:lstStyle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Encontro Nacional de Ensino de Ciências por Investigação</a:t>
            </a:r>
          </a:p>
          <a:p>
            <a:pPr algn="ctr"/>
            <a:endParaRPr lang="pt-BR" sz="4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27, 28 e 29 de maio</a:t>
            </a:r>
          </a:p>
          <a:p>
            <a:pPr algn="ctr"/>
            <a:r>
              <a:rPr lang="pt-B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Universidade Federal do Espírito Santo, Vitória</a:t>
            </a:r>
          </a:p>
        </p:txBody>
      </p:sp>
      <p:sp>
        <p:nvSpPr>
          <p:cNvPr id="24" name="object 9"/>
          <p:cNvSpPr txBox="1"/>
          <p:nvPr/>
        </p:nvSpPr>
        <p:spPr>
          <a:xfrm>
            <a:off x="1301011" y="41028661"/>
            <a:ext cx="2907356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45" dirty="0">
                <a:latin typeface="Tahoma"/>
                <a:cs typeface="Tahoma"/>
              </a:rPr>
              <a:t>Realização</a:t>
            </a:r>
            <a:r>
              <a:rPr sz="1700" b="1" spc="45" dirty="0">
                <a:latin typeface="Tahoma"/>
                <a:cs typeface="Tahoma"/>
              </a:rPr>
              <a:t>:</a:t>
            </a:r>
            <a:endParaRPr sz="1700" dirty="0">
              <a:latin typeface="Tahoma"/>
              <a:cs typeface="Tahoma"/>
            </a:endParaRPr>
          </a:p>
        </p:txBody>
      </p:sp>
      <p:sp>
        <p:nvSpPr>
          <p:cNvPr id="25" name="object 10"/>
          <p:cNvSpPr txBox="1"/>
          <p:nvPr/>
        </p:nvSpPr>
        <p:spPr>
          <a:xfrm>
            <a:off x="18262983" y="40961330"/>
            <a:ext cx="1682990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65" dirty="0" err="1">
                <a:latin typeface="Tahoma"/>
                <a:cs typeface="Tahoma"/>
              </a:rPr>
              <a:t>Apoio</a:t>
            </a:r>
            <a:endParaRPr sz="3600" dirty="0">
              <a:latin typeface="Tahoma"/>
              <a:cs typeface="Tahoma"/>
            </a:endParaRPr>
          </a:p>
        </p:txBody>
      </p:sp>
      <p:sp>
        <p:nvSpPr>
          <p:cNvPr id="26" name="object 16"/>
          <p:cNvSpPr txBox="1"/>
          <p:nvPr/>
        </p:nvSpPr>
        <p:spPr>
          <a:xfrm>
            <a:off x="8277225" y="41033700"/>
            <a:ext cx="3839621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00" b="1" spc="-10" dirty="0" err="1">
                <a:latin typeface="Tahoma"/>
                <a:cs typeface="Tahoma"/>
              </a:rPr>
              <a:t>Financiamento</a:t>
            </a:r>
            <a:endParaRPr sz="3600" dirty="0">
              <a:latin typeface="Tahoma"/>
              <a:cs typeface="Tahoma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31635" y="11424380"/>
            <a:ext cx="14833130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INTRODUÇÃO</a:t>
            </a:r>
            <a:endParaRPr lang="pt-BR" sz="4400" b="1" kern="1200" dirty="0">
              <a:solidFill>
                <a:srgbClr val="FFFFFF"/>
              </a:solidFill>
              <a:latin typeface="Cambria" pitchFamily="18" charset="0"/>
              <a:ea typeface="MS PGothic" pitchFamily="34" charset="-128"/>
              <a:cs typeface="Aharoni" pitchFamily="2" charset="-79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33425" y="27610825"/>
            <a:ext cx="15101244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MATERIAL E MÉTODOS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16236202" y="11431133"/>
            <a:ext cx="15670385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kern="0"/>
            </a:defPPr>
            <a:lvl1pPr algn="ctr" defTabSz="4319588" rtl="0" fontAlgn="base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defRPr>
            </a:lvl1pPr>
          </a:lstStyle>
          <a:p>
            <a:r>
              <a:rPr lang="pt-BR" dirty="0"/>
              <a:t>RESULTADOS E DISCUSSÃO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16229879" y="33132567"/>
            <a:ext cx="15670383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REFERÊNCIAS BIBLIOGRÁFICAS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6236202" y="27514760"/>
            <a:ext cx="15670384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CONCLUSÃO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762000" y="28710156"/>
            <a:ext cx="1506634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+mn-lt"/>
              </a:rPr>
              <a:t>A intervenção pedagógica foi estruturada sob a perspectiva do Ensino de Ciências por Investigação (ENCI), visando a construção ativa do conhecimento e a alfabetização científica. As atividades foram organizadas em Sequências de Ensino Investigativas (SEI) focadas nas relações CTSA, conforme o fluxo metodológico a seguir: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16236203" y="12547775"/>
            <a:ext cx="15670383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+mn-lt"/>
              </a:rPr>
              <a:t>A comparação entre diagnóstico inicial e avaliação final evidenciou avanços significativos na aprendizagem, especialmente na compreensão de conceitos científicos e na capacidade argumentativa.</a:t>
            </a:r>
          </a:p>
          <a:p>
            <a:pPr algn="just"/>
            <a:r>
              <a:rPr lang="pt-BR" sz="4400" dirty="0">
                <a:latin typeface="+mn-lt"/>
              </a:rPr>
              <a:t>Esses resultados indicam desenvolvimento da alfabetização científica nos três eixos estruturantes: compreensão conceitual, natureza da ciência e relações CTSA (</a:t>
            </a:r>
            <a:r>
              <a:rPr lang="pt-BR" sz="4400" dirty="0" err="1">
                <a:latin typeface="+mn-lt"/>
              </a:rPr>
              <a:t>Sasseron</a:t>
            </a:r>
            <a:r>
              <a:rPr lang="pt-BR" sz="4400" dirty="0">
                <a:latin typeface="+mn-lt"/>
              </a:rPr>
              <a:t>; Carvalho, 2011).</a:t>
            </a:r>
          </a:p>
          <a:p>
            <a:pPr algn="just"/>
            <a:r>
              <a:rPr lang="pt-BR" sz="4400" dirty="0">
                <a:latin typeface="+mn-lt"/>
              </a:rPr>
              <a:t>As atividades investigativas favoreceram a construção ativa do conhecimento, aproximando os estudantes das práticas do fazer científico (Carvalho, 2013).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7D0CE4E-470F-6E41-9500-DE454FF45823}"/>
              </a:ext>
            </a:extLst>
          </p:cNvPr>
          <p:cNvSpPr txBox="1"/>
          <p:nvPr/>
        </p:nvSpPr>
        <p:spPr>
          <a:xfrm>
            <a:off x="534436" y="21108415"/>
            <a:ext cx="1506909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+mn-lt"/>
              </a:rPr>
              <a:t>Promover a alfabetização científica de estudantes do Ensino Médio por meio de uma oficina investigativa sobre propriedades, tratamento e poluição da água.</a:t>
            </a:r>
          </a:p>
          <a:p>
            <a:pPr algn="just"/>
            <a:r>
              <a:rPr lang="pt-BR" sz="4400" dirty="0">
                <a:latin typeface="+mn-lt"/>
              </a:rPr>
              <a:t>A proposta foi estruturada com base em três eixos: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+mn-lt"/>
              </a:rPr>
              <a:t>Compreensão de conceitos científicos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+mn-lt"/>
              </a:rPr>
              <a:t>Entendimento da natureza da ciência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+mn-lt"/>
              </a:rPr>
              <a:t>Relações entre Ciência, Tecnologia, Sociedade e Ambiente (CTSA)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54F44B77-92FC-C424-5B9A-8A57BB66DBCB}"/>
              </a:ext>
            </a:extLst>
          </p:cNvPr>
          <p:cNvSpPr txBox="1"/>
          <p:nvPr/>
        </p:nvSpPr>
        <p:spPr>
          <a:xfrm>
            <a:off x="16229879" y="28417379"/>
            <a:ext cx="156703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+mn-lt"/>
              </a:rPr>
              <a:t>A oficina investigativa mostrou-se eficaz na promoção da alfabetização científica, contribuindo para o desenvolvimento do pensamento crítico e da consciência socioambiental.</a:t>
            </a:r>
          </a:p>
          <a:p>
            <a:pPr algn="just"/>
            <a:r>
              <a:rPr lang="pt-BR" sz="4400" dirty="0">
                <a:latin typeface="+mn-lt"/>
              </a:rPr>
              <a:t>A abordagem adotada reforça o potencial do ensino por investigação como estratégia pedagógica significativa na educação básica (Carvalho, 2013), alinhada a uma perspectiva crítica e formativa da educação (Freire, 2006).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37B71A2-A0AB-967F-7A04-2F1B7EE8F0A1}"/>
              </a:ext>
            </a:extLst>
          </p:cNvPr>
          <p:cNvSpPr txBox="1"/>
          <p:nvPr/>
        </p:nvSpPr>
        <p:spPr>
          <a:xfrm>
            <a:off x="16326418" y="34072650"/>
            <a:ext cx="1541569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+mn-lt"/>
              </a:rPr>
              <a:t>BRASIL. Ministério da Educação. </a:t>
            </a:r>
            <a:r>
              <a:rPr lang="pt-BR" sz="3200" b="1" dirty="0">
                <a:latin typeface="+mn-lt"/>
              </a:rPr>
              <a:t>Diretrizes Curriculares Nacionais para a Educação Ambiental</a:t>
            </a:r>
            <a:r>
              <a:rPr lang="pt-BR" sz="3200" dirty="0">
                <a:latin typeface="+mn-lt"/>
              </a:rPr>
              <a:t>. Brasília: MEC, 2012.</a:t>
            </a:r>
          </a:p>
          <a:p>
            <a:r>
              <a:rPr lang="pt-BR" sz="3200" dirty="0">
                <a:latin typeface="+mn-lt"/>
              </a:rPr>
              <a:t>CARVALHO, Anna Maria Pessoa de (org.). </a:t>
            </a:r>
            <a:r>
              <a:rPr lang="pt-BR" sz="3200" b="1" dirty="0">
                <a:latin typeface="+mn-lt"/>
              </a:rPr>
              <a:t>Ensino de Ciências por investigação: condições para implementação em sala de aula</a:t>
            </a:r>
            <a:r>
              <a:rPr lang="pt-BR" sz="3200" dirty="0">
                <a:latin typeface="+mn-lt"/>
              </a:rPr>
              <a:t>. São Paulo: </a:t>
            </a:r>
            <a:r>
              <a:rPr lang="pt-BR" sz="3200" dirty="0" err="1">
                <a:latin typeface="+mn-lt"/>
              </a:rPr>
              <a:t>Cengage</a:t>
            </a:r>
            <a:r>
              <a:rPr lang="pt-BR" sz="3200" dirty="0">
                <a:latin typeface="+mn-lt"/>
              </a:rPr>
              <a:t> Learning, 2013.</a:t>
            </a:r>
          </a:p>
          <a:p>
            <a:r>
              <a:rPr lang="pt-BR" sz="3200" dirty="0">
                <a:latin typeface="+mn-lt"/>
              </a:rPr>
              <a:t>FREIRE, Paulo. </a:t>
            </a:r>
            <a:r>
              <a:rPr lang="pt-BR" sz="3200" b="1" dirty="0">
                <a:latin typeface="+mn-lt"/>
              </a:rPr>
              <a:t>Pedagogia da autonomia: saberes necessários à prática educativa</a:t>
            </a:r>
            <a:r>
              <a:rPr lang="pt-BR" sz="3200" dirty="0">
                <a:latin typeface="+mn-lt"/>
              </a:rPr>
              <a:t>. 33. ed. São Paulo: Paz e Terra, 2006.</a:t>
            </a:r>
          </a:p>
          <a:p>
            <a:r>
              <a:rPr lang="pt-BR" sz="3200" dirty="0">
                <a:latin typeface="+mn-lt"/>
              </a:rPr>
              <a:t>SASSERON, Lúcia Helena; CARVALHO, Anna Maria Pessoa de. </a:t>
            </a:r>
            <a:r>
              <a:rPr lang="pt-BR" sz="3200" b="1" dirty="0">
                <a:latin typeface="+mn-lt"/>
              </a:rPr>
              <a:t>Alfabetização científica: uma revisão bibliográfica</a:t>
            </a:r>
            <a:r>
              <a:rPr lang="pt-BR" sz="3200" dirty="0">
                <a:latin typeface="+mn-lt"/>
              </a:rPr>
              <a:t>. Investigações em Ensino de Ciências, v. 16, n. 1, p. 59–77, 2011.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98A46EC9-49CF-769C-6725-2418BB246F68}"/>
              </a:ext>
            </a:extLst>
          </p:cNvPr>
          <p:cNvSpPr txBox="1"/>
          <p:nvPr/>
        </p:nvSpPr>
        <p:spPr>
          <a:xfrm>
            <a:off x="531635" y="20105766"/>
            <a:ext cx="15029732" cy="93965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OBJETIVO(S)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077632" y="214180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 flipH="1">
            <a:off x="16326418" y="20139255"/>
            <a:ext cx="3234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0" dirty="0">
                <a:effectLst/>
              </a:rPr>
              <a:t> 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8433" y="39065737"/>
            <a:ext cx="2685427" cy="1824714"/>
          </a:xfrm>
          <a:prstGeom prst="rect">
            <a:avLst/>
          </a:prstGeom>
        </p:spPr>
      </p:pic>
      <p:pic>
        <p:nvPicPr>
          <p:cNvPr id="36" name="Imagem 35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DF9D8506-0603-E4E0-01F0-1570FA812A0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2" t="15345" r="8610" b="11429"/>
          <a:stretch/>
        </p:blipFill>
        <p:spPr>
          <a:xfrm>
            <a:off x="24507825" y="39271160"/>
            <a:ext cx="5649874" cy="1665517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531635" y="12399740"/>
            <a:ext cx="1483313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+mn-lt"/>
              </a:rPr>
              <a:t>O ensino de Ciências por investigação promove a alfabetização científica ao incentivar a construção ativa do conhecimento (</a:t>
            </a:r>
            <a:r>
              <a:rPr lang="pt-BR" sz="4400" dirty="0" err="1">
                <a:latin typeface="+mn-lt"/>
              </a:rPr>
              <a:t>Sasseron</a:t>
            </a:r>
            <a:r>
              <a:rPr lang="pt-BR" sz="4400" dirty="0">
                <a:latin typeface="+mn-lt"/>
              </a:rPr>
              <a:t>; Carvalho, 2011).</a:t>
            </a:r>
          </a:p>
          <a:p>
            <a:pPr algn="just"/>
            <a:r>
              <a:rPr lang="pt-BR" sz="4400" dirty="0">
                <a:latin typeface="+mn-lt"/>
              </a:rPr>
              <a:t>Diferentemente da abordagem tradicional, essa perspectiva valoriza a resolução de problemas e o protagonismo dos estudantes (Carvalho, 2013).</a:t>
            </a:r>
          </a:p>
          <a:p>
            <a:pPr algn="just"/>
            <a:r>
              <a:rPr lang="pt-BR" sz="4400" dirty="0">
                <a:latin typeface="+mn-lt"/>
              </a:rPr>
              <a:t>A temática da água, por sua relevância social e ambiental, constitui um tema gerador capaz de articular conceitos científicos, tecnológicos e sociais, favorecendo o desenvolvimento de uma consciência crítica (Brasil, 2012; Freire, 2006).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16376354" y="38242558"/>
            <a:ext cx="15265696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4319588" rtl="0" fontAlgn="base">
              <a:spcBef>
                <a:spcPct val="0"/>
              </a:spcBef>
              <a:spcAft>
                <a:spcPct val="0"/>
              </a:spcAft>
            </a:pPr>
            <a:r>
              <a:rPr lang="pt-BR" sz="5400" b="1" kern="1200" dirty="0">
                <a:solidFill>
                  <a:srgbClr val="FFFFFF"/>
                </a:solidFill>
                <a:latin typeface="Cambria" pitchFamily="18" charset="0"/>
                <a:ea typeface="MS PGothic" pitchFamily="34" charset="-128"/>
                <a:cs typeface="Aharoni" pitchFamily="2" charset="-79"/>
              </a:rPr>
              <a:t>AGRADECIMENTOS</a:t>
            </a:r>
            <a:endParaRPr lang="pt-BR" sz="4400" b="1" kern="1200" dirty="0">
              <a:solidFill>
                <a:srgbClr val="FFFFFF"/>
              </a:solidFill>
              <a:latin typeface="Cambria" pitchFamily="18" charset="0"/>
              <a:ea typeface="MS PGothic" pitchFamily="34" charset="-128"/>
              <a:cs typeface="Aharoni" pitchFamily="2" charset="-79"/>
            </a:endParaRP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CCC5C397-27D3-D5D1-970F-BFDA4B1D71B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2" t="8537" r="23750"/>
          <a:stretch>
            <a:fillRect/>
          </a:stretch>
        </p:blipFill>
        <p:spPr>
          <a:xfrm>
            <a:off x="16317039" y="12526162"/>
            <a:ext cx="15595870" cy="14997036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664F19D1-2179-DA32-54AE-741BD16F2E9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3495" t="19851" r="2835" b="15891"/>
          <a:stretch>
            <a:fillRect/>
          </a:stretch>
        </p:blipFill>
        <p:spPr>
          <a:xfrm>
            <a:off x="733425" y="33132567"/>
            <a:ext cx="14966284" cy="32299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Words>542</Words>
  <Application>Microsoft Office PowerPoint</Application>
  <PresentationFormat>Personalizar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Tahoma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</dc:creator>
  <cp:lastModifiedBy>Witismar Martins</cp:lastModifiedBy>
  <cp:revision>10</cp:revision>
  <dcterms:created xsi:type="dcterms:W3CDTF">2026-03-28T20:17:35Z</dcterms:created>
  <dcterms:modified xsi:type="dcterms:W3CDTF">2026-04-19T17:45:07Z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2026-03-28T00:00:00Z</vt:filetime>
  </property>
  <property fmtid="{D5CDD505-2E9C-101B-9397-08002B2CF9AE}" pid="3" name="LastSaved">
    <vt:filetime>2026-03-28T00:00:00Z</vt:filetime>
  </property>
  <property fmtid="{D5CDD505-2E9C-101B-9397-08002B2CF9AE}" pid="4" name="Producer">
    <vt:lpwstr>iLovePDF</vt:lpwstr>
  </property>
</Properties>
</file>